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84" r:id="rId4"/>
    <p:sldId id="257" r:id="rId5"/>
    <p:sldId id="285" r:id="rId6"/>
    <p:sldId id="258" r:id="rId7"/>
    <p:sldId id="286" r:id="rId8"/>
    <p:sldId id="259" r:id="rId9"/>
    <p:sldId id="287" r:id="rId10"/>
    <p:sldId id="260" r:id="rId11"/>
    <p:sldId id="261" r:id="rId12"/>
    <p:sldId id="288"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8" r:id="rId28"/>
    <p:sldId id="279" r:id="rId29"/>
    <p:sldId id="280" r:id="rId30"/>
    <p:sldId id="28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3" autoAdjust="0"/>
    <p:restoredTop sz="94660"/>
  </p:normalViewPr>
  <p:slideViewPr>
    <p:cSldViewPr snapToGrid="0">
      <p:cViewPr varScale="1">
        <p:scale>
          <a:sx n="110" d="100"/>
          <a:sy n="110" d="100"/>
        </p:scale>
        <p:origin x="4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4/13/19</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4/13/19</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4/13/19</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4/13/19</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4/13/19</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4/13/19</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4/13/19</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4/13/19</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4/13/19</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4/13/19</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4/13/19</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4/13/19</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1">
            <a:extLst>
              <a:ext uri="{FF2B5EF4-FFF2-40B4-BE49-F238E27FC236}">
                <a16:creationId xmlns:a16="http://schemas.microsoft.com/office/drawing/2014/main" id="{A2FA157B-43BA-4640-AA09-B48C89891901}"/>
              </a:ext>
            </a:extLst>
          </p:cNvPr>
          <p:cNvSpPr>
            <a:spLocks noGrp="1"/>
          </p:cNvSpPr>
          <p:nvPr>
            <p:ph type="ctrTitle"/>
          </p:nvPr>
        </p:nvSpPr>
        <p:spPr/>
        <p:txBody>
          <a:bodyPr>
            <a:normAutofit/>
          </a:bodyPr>
          <a:lstStyle/>
          <a:p>
            <a:r>
              <a:rPr lang="en-US" b="1" dirty="0" err="1"/>
              <a:t>CitiBike_Tableau</a:t>
            </a:r>
            <a:br>
              <a:rPr lang="en-US" b="1" dirty="0"/>
            </a:br>
            <a:endParaRPr sz="3200" dirty="0"/>
          </a:p>
        </p:txBody>
      </p:sp>
      <p:sp>
        <p:nvSpPr>
          <p:cNvPr id="3" name="slide1">
            <a:extLst>
              <a:ext uri="{FF2B5EF4-FFF2-40B4-BE49-F238E27FC236}">
                <a16:creationId xmlns:a16="http://schemas.microsoft.com/office/drawing/2014/main" id="{0BE18D05-4C89-4592-AF8F-FB896A97FE26}"/>
              </a:ext>
            </a:extLst>
          </p:cNvPr>
          <p:cNvSpPr>
            <a:spLocks noGrp="1"/>
          </p:cNvSpPr>
          <p:nvPr>
            <p:ph type="subTitle" idx="1"/>
          </p:nvPr>
        </p:nvSpPr>
        <p:spPr/>
        <p:txBody>
          <a:bodyPr>
            <a:normAutofit/>
          </a:bodyPr>
          <a:lstStyle/>
          <a:p>
            <a:r>
              <a:rPr lang="en-US" sz="2000" dirty="0"/>
              <a:t>This project implements a Tableau dashboard for the </a:t>
            </a:r>
            <a:r>
              <a:rPr lang="en-US" sz="2000" dirty="0" err="1"/>
              <a:t>CitiBike</a:t>
            </a:r>
            <a:r>
              <a:rPr lang="en-US" sz="2000" dirty="0"/>
              <a:t> program in New York City, based on date for the year 2018. There are 12 data sets, csv files, 1 for each month of 2018, that contain information for every bike trip. There is a dash board for to view ridership characteristics, station utilization and program usage information.</a:t>
            </a:r>
            <a:endParaRPr sz="2000" dirty="0"/>
          </a:p>
        </p:txBody>
      </p:sp>
    </p:spTree>
    <p:extLst>
      <p:ext uri="{BB962C8B-B14F-4D97-AF65-F5344CB8AC3E}">
        <p14:creationId xmlns:p14="http://schemas.microsoft.com/office/powerpoint/2010/main" val="9599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lide5">
            <a:extLst>
              <a:ext uri="{FF2B5EF4-FFF2-40B4-BE49-F238E27FC236}">
                <a16:creationId xmlns:a16="http://schemas.microsoft.com/office/drawing/2014/main" id="{A31F9476-6667-46CF-B3E1-9C15B965B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287" y="247650"/>
            <a:ext cx="9877425" cy="63627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lide6">
            <a:extLst>
              <a:ext uri="{FF2B5EF4-FFF2-40B4-BE49-F238E27FC236}">
                <a16:creationId xmlns:a16="http://schemas.microsoft.com/office/drawing/2014/main" id="{228A563E-E185-48FF-8DCB-40FAC019D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287" y="247650"/>
            <a:ext cx="9877425" cy="63627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E279-FD44-D14C-8CE4-DB8285F4BECA}"/>
              </a:ext>
            </a:extLst>
          </p:cNvPr>
          <p:cNvSpPr>
            <a:spLocks noGrp="1"/>
          </p:cNvSpPr>
          <p:nvPr>
            <p:ph type="title"/>
          </p:nvPr>
        </p:nvSpPr>
        <p:spPr>
          <a:xfrm>
            <a:off x="838200" y="365126"/>
            <a:ext cx="10515600" cy="641872"/>
          </a:xfrm>
        </p:spPr>
        <p:txBody>
          <a:bodyPr>
            <a:normAutofit/>
          </a:bodyPr>
          <a:lstStyle/>
          <a:p>
            <a:r>
              <a:rPr lang="en-US" sz="3200" dirty="0">
                <a:latin typeface="+mn-lt"/>
              </a:rPr>
              <a:t>Worksheets</a:t>
            </a:r>
          </a:p>
        </p:txBody>
      </p:sp>
      <p:sp>
        <p:nvSpPr>
          <p:cNvPr id="3" name="TextBox 2">
            <a:extLst>
              <a:ext uri="{FF2B5EF4-FFF2-40B4-BE49-F238E27FC236}">
                <a16:creationId xmlns:a16="http://schemas.microsoft.com/office/drawing/2014/main" id="{B5BB575A-DF23-9943-A2D1-EDDC37BCCFB6}"/>
              </a:ext>
            </a:extLst>
          </p:cNvPr>
          <p:cNvSpPr txBox="1"/>
          <p:nvPr/>
        </p:nvSpPr>
        <p:spPr>
          <a:xfrm>
            <a:off x="925975" y="1435262"/>
            <a:ext cx="9919504" cy="646331"/>
          </a:xfrm>
          <a:prstGeom prst="rect">
            <a:avLst/>
          </a:prstGeom>
          <a:noFill/>
        </p:spPr>
        <p:txBody>
          <a:bodyPr wrap="square" rtlCol="0">
            <a:spAutoFit/>
          </a:bodyPr>
          <a:lstStyle/>
          <a:p>
            <a:r>
              <a:rPr lang="en-US" dirty="0"/>
              <a:t>Following the dashboards and usage maps, are the individual Tableau work sheets supporting the dashboards. There are additional worksheets not included in the dashboards for view in greater detail.</a:t>
            </a:r>
          </a:p>
        </p:txBody>
      </p:sp>
    </p:spTree>
    <p:extLst>
      <p:ext uri="{BB962C8B-B14F-4D97-AF65-F5344CB8AC3E}">
        <p14:creationId xmlns:p14="http://schemas.microsoft.com/office/powerpoint/2010/main" val="1093256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lide8">
            <a:extLst>
              <a:ext uri="{FF2B5EF4-FFF2-40B4-BE49-F238E27FC236}">
                <a16:creationId xmlns:a16="http://schemas.microsoft.com/office/drawing/2014/main" id="{12731139-2DC4-46C6-A929-2F58D0D1B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2305050"/>
            <a:ext cx="12115800" cy="22479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lide9">
            <a:extLst>
              <a:ext uri="{FF2B5EF4-FFF2-40B4-BE49-F238E27FC236}">
                <a16:creationId xmlns:a16="http://schemas.microsoft.com/office/drawing/2014/main" id="{B169A358-D32C-4088-85E8-3780D66BE5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50506"/>
            <a:ext cx="12192001" cy="1556987"/>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slide10">
            <a:extLst>
              <a:ext uri="{FF2B5EF4-FFF2-40B4-BE49-F238E27FC236}">
                <a16:creationId xmlns:a16="http://schemas.microsoft.com/office/drawing/2014/main" id="{65D2DE70-5042-444F-BD60-0FBFCFC7B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775" y="138112"/>
            <a:ext cx="8172450" cy="658177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lide11">
            <a:extLst>
              <a:ext uri="{FF2B5EF4-FFF2-40B4-BE49-F238E27FC236}">
                <a16:creationId xmlns:a16="http://schemas.microsoft.com/office/drawing/2014/main" id="{6006FBF3-A175-41ED-A4D3-2EE6D9B60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875" y="138112"/>
            <a:ext cx="8096250" cy="658177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lide12">
            <a:extLst>
              <a:ext uri="{FF2B5EF4-FFF2-40B4-BE49-F238E27FC236}">
                <a16:creationId xmlns:a16="http://schemas.microsoft.com/office/drawing/2014/main" id="{343B0AE5-8711-4AFE-A92A-BDAF37091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350" y="2305050"/>
            <a:ext cx="10401300" cy="22479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slide13">
            <a:extLst>
              <a:ext uri="{FF2B5EF4-FFF2-40B4-BE49-F238E27FC236}">
                <a16:creationId xmlns:a16="http://schemas.microsoft.com/office/drawing/2014/main" id="{EAF63D8F-3E5F-42F1-A8BF-23C2D1A1A8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0855" y="0"/>
            <a:ext cx="3050290"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lide14">
            <a:extLst>
              <a:ext uri="{FF2B5EF4-FFF2-40B4-BE49-F238E27FC236}">
                <a16:creationId xmlns:a16="http://schemas.microsoft.com/office/drawing/2014/main" id="{CE507CE4-9C54-4A5B-8145-43C17D6949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675" y="295275"/>
            <a:ext cx="9010650" cy="626745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E279-FD44-D14C-8CE4-DB8285F4BECA}"/>
              </a:ext>
            </a:extLst>
          </p:cNvPr>
          <p:cNvSpPr>
            <a:spLocks noGrp="1"/>
          </p:cNvSpPr>
          <p:nvPr>
            <p:ph type="title"/>
          </p:nvPr>
        </p:nvSpPr>
        <p:spPr>
          <a:xfrm>
            <a:off x="838200" y="365126"/>
            <a:ext cx="10515600" cy="641872"/>
          </a:xfrm>
        </p:spPr>
        <p:txBody>
          <a:bodyPr>
            <a:normAutofit/>
          </a:bodyPr>
          <a:lstStyle/>
          <a:p>
            <a:r>
              <a:rPr lang="en-US" sz="3200" dirty="0">
                <a:latin typeface="+mn-lt"/>
              </a:rPr>
              <a:t>SETUP</a:t>
            </a:r>
          </a:p>
        </p:txBody>
      </p:sp>
      <p:sp>
        <p:nvSpPr>
          <p:cNvPr id="3" name="TextBox 2">
            <a:extLst>
              <a:ext uri="{FF2B5EF4-FFF2-40B4-BE49-F238E27FC236}">
                <a16:creationId xmlns:a16="http://schemas.microsoft.com/office/drawing/2014/main" id="{B5BB575A-DF23-9943-A2D1-EDDC37BCCFB6}"/>
              </a:ext>
            </a:extLst>
          </p:cNvPr>
          <p:cNvSpPr txBox="1"/>
          <p:nvPr/>
        </p:nvSpPr>
        <p:spPr>
          <a:xfrm>
            <a:off x="925975" y="1435262"/>
            <a:ext cx="9919504" cy="2585323"/>
          </a:xfrm>
          <a:prstGeom prst="rect">
            <a:avLst/>
          </a:prstGeom>
          <a:noFill/>
        </p:spPr>
        <p:txBody>
          <a:bodyPr wrap="square" rtlCol="0">
            <a:spAutoFit/>
          </a:bodyPr>
          <a:lstStyle/>
          <a:p>
            <a:r>
              <a:rPr lang="en-US" dirty="0"/>
              <a:t>To view the Tableau workbook, first copy or clone the </a:t>
            </a:r>
            <a:r>
              <a:rPr lang="en-US" dirty="0" err="1"/>
              <a:t>CitiBike_Tableau</a:t>
            </a:r>
            <a:r>
              <a:rPr lang="en-US" dirty="0"/>
              <a:t> repository. Prior to opening the workbook, the data files in folder data/zip need to be uncompressed/unzipped into the data folder. </a:t>
            </a:r>
          </a:p>
          <a:p>
            <a:endParaRPr lang="en-US" dirty="0"/>
          </a:p>
          <a:p>
            <a:pPr marL="285750" indent="-285750">
              <a:buFont typeface="Arial" panose="020B0604020202020204" pitchFamily="34" charset="0"/>
              <a:buChar char="•"/>
            </a:pPr>
            <a:r>
              <a:rPr lang="en-US" dirty="0"/>
              <a:t>For Mac users, make "data" folder the working directory, then run the "</a:t>
            </a:r>
            <a:r>
              <a:rPr lang="en-US" dirty="0" err="1"/>
              <a:t>unzip_raw_data.sh</a:t>
            </a:r>
            <a:r>
              <a:rPr lang="en-US" dirty="0"/>
              <a:t>" shell file with command "source </a:t>
            </a:r>
            <a:r>
              <a:rPr lang="en-US" dirty="0" err="1"/>
              <a:t>unzip_raw_data.sh</a:t>
            </a:r>
            <a:r>
              <a:rPr lang="en-US" dirty="0"/>
              <a:t>". </a:t>
            </a:r>
          </a:p>
          <a:p>
            <a:pPr marL="285750" indent="-285750">
              <a:buFont typeface="Arial" panose="020B0604020202020204" pitchFamily="34" charset="0"/>
              <a:buChar char="•"/>
            </a:pPr>
            <a:r>
              <a:rPr lang="en-US" dirty="0"/>
              <a:t>For PC users, please manually unzip each zip file in the "data/zip" folder and place in the "data" folder.</a:t>
            </a:r>
          </a:p>
          <a:p>
            <a:pPr marL="285750" indent="-285750">
              <a:buFont typeface="Arial" panose="020B0604020202020204" pitchFamily="34" charset="0"/>
              <a:buChar char="•"/>
            </a:pPr>
            <a:r>
              <a:rPr lang="en-US" dirty="0"/>
              <a:t>Open the </a:t>
            </a:r>
            <a:r>
              <a:rPr lang="en-US" dirty="0" err="1"/>
              <a:t>BikeDataDashboard.twb</a:t>
            </a:r>
            <a:r>
              <a:rPr lang="en-US" dirty="0"/>
              <a:t> Tableau workbook. The dashboards are best viewed in presentation mode.</a:t>
            </a:r>
          </a:p>
        </p:txBody>
      </p:sp>
    </p:spTree>
    <p:extLst>
      <p:ext uri="{BB962C8B-B14F-4D97-AF65-F5344CB8AC3E}">
        <p14:creationId xmlns:p14="http://schemas.microsoft.com/office/powerpoint/2010/main" val="2590416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slide15">
            <a:extLst>
              <a:ext uri="{FF2B5EF4-FFF2-40B4-BE49-F238E27FC236}">
                <a16:creationId xmlns:a16="http://schemas.microsoft.com/office/drawing/2014/main" id="{DF474B36-910C-4E20-BCDB-4ECE674CF8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050" y="214312"/>
            <a:ext cx="9867900" cy="642937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slide16">
            <a:extLst>
              <a:ext uri="{FF2B5EF4-FFF2-40B4-BE49-F238E27FC236}">
                <a16:creationId xmlns:a16="http://schemas.microsoft.com/office/drawing/2014/main" id="{DC407897-0710-4D95-9380-94FFE6F0E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00" y="1152525"/>
            <a:ext cx="9829800" cy="455295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slide17">
            <a:extLst>
              <a:ext uri="{FF2B5EF4-FFF2-40B4-BE49-F238E27FC236}">
                <a16:creationId xmlns:a16="http://schemas.microsoft.com/office/drawing/2014/main" id="{B36A16C1-40CC-4E3D-BCDE-17C57E82C3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287" y="1743075"/>
            <a:ext cx="9877425" cy="337185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slide18">
            <a:extLst>
              <a:ext uri="{FF2B5EF4-FFF2-40B4-BE49-F238E27FC236}">
                <a16:creationId xmlns:a16="http://schemas.microsoft.com/office/drawing/2014/main" id="{1651F96F-C517-4C8B-B764-E2416DBE8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287" y="1738312"/>
            <a:ext cx="9877425" cy="338137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slide19">
            <a:extLst>
              <a:ext uri="{FF2B5EF4-FFF2-40B4-BE49-F238E27FC236}">
                <a16:creationId xmlns:a16="http://schemas.microsoft.com/office/drawing/2014/main" id="{792354B2-656E-4A63-B268-02C12F68DA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287" y="1357312"/>
            <a:ext cx="9877425" cy="414337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slide20">
            <a:extLst>
              <a:ext uri="{FF2B5EF4-FFF2-40B4-BE49-F238E27FC236}">
                <a16:creationId xmlns:a16="http://schemas.microsoft.com/office/drawing/2014/main" id="{06124476-9D27-42AD-BB81-F99E531F8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2437" y="0"/>
            <a:ext cx="6507125"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slide21">
            <a:extLst>
              <a:ext uri="{FF2B5EF4-FFF2-40B4-BE49-F238E27FC236}">
                <a16:creationId xmlns:a16="http://schemas.microsoft.com/office/drawing/2014/main" id="{1AF946D4-82E3-4BEF-80CC-F89C5D6A0A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662" y="242887"/>
            <a:ext cx="9972675" cy="6372225"/>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slide23">
            <a:extLst>
              <a:ext uri="{FF2B5EF4-FFF2-40B4-BE49-F238E27FC236}">
                <a16:creationId xmlns:a16="http://schemas.microsoft.com/office/drawing/2014/main" id="{CFCC0880-C810-4AE3-9CC7-783372C7B1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76200"/>
            <a:ext cx="8991600" cy="67056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slide24">
            <a:extLst>
              <a:ext uri="{FF2B5EF4-FFF2-40B4-BE49-F238E27FC236}">
                <a16:creationId xmlns:a16="http://schemas.microsoft.com/office/drawing/2014/main" id="{39108C8B-FABD-48D9-8A76-24B93EC6D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050" y="247650"/>
            <a:ext cx="9867900" cy="63627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slide25">
            <a:extLst>
              <a:ext uri="{FF2B5EF4-FFF2-40B4-BE49-F238E27FC236}">
                <a16:creationId xmlns:a16="http://schemas.microsoft.com/office/drawing/2014/main" id="{2006F6D0-127B-4251-A0C5-EB33E7E95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47650"/>
            <a:ext cx="8991600" cy="63627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E279-FD44-D14C-8CE4-DB8285F4BECA}"/>
              </a:ext>
            </a:extLst>
          </p:cNvPr>
          <p:cNvSpPr>
            <a:spLocks noGrp="1"/>
          </p:cNvSpPr>
          <p:nvPr>
            <p:ph type="title"/>
          </p:nvPr>
        </p:nvSpPr>
        <p:spPr>
          <a:xfrm>
            <a:off x="838200" y="365126"/>
            <a:ext cx="10515600" cy="641872"/>
          </a:xfrm>
        </p:spPr>
        <p:txBody>
          <a:bodyPr>
            <a:normAutofit/>
          </a:bodyPr>
          <a:lstStyle/>
          <a:p>
            <a:r>
              <a:rPr lang="en-US" sz="3200" dirty="0">
                <a:latin typeface="+mn-lt"/>
              </a:rPr>
              <a:t>Ridership Dashboard</a:t>
            </a:r>
          </a:p>
        </p:txBody>
      </p:sp>
      <p:sp>
        <p:nvSpPr>
          <p:cNvPr id="3" name="TextBox 2">
            <a:extLst>
              <a:ext uri="{FF2B5EF4-FFF2-40B4-BE49-F238E27FC236}">
                <a16:creationId xmlns:a16="http://schemas.microsoft.com/office/drawing/2014/main" id="{B5BB575A-DF23-9943-A2D1-EDDC37BCCFB6}"/>
              </a:ext>
            </a:extLst>
          </p:cNvPr>
          <p:cNvSpPr txBox="1"/>
          <p:nvPr/>
        </p:nvSpPr>
        <p:spPr>
          <a:xfrm>
            <a:off x="925975" y="1435262"/>
            <a:ext cx="9919504" cy="5078313"/>
          </a:xfrm>
          <a:prstGeom prst="rect">
            <a:avLst/>
          </a:prstGeom>
          <a:noFill/>
        </p:spPr>
        <p:txBody>
          <a:bodyPr wrap="square" rtlCol="0">
            <a:spAutoFit/>
          </a:bodyPr>
          <a:lstStyle/>
          <a:p>
            <a:r>
              <a:rPr lang="en-US" dirty="0"/>
              <a:t>This dashboard provides an overview of the ridership characteristics for 2018. Data is summarized in tabular and graph form, highlighting overall number of trips, highlighted by User Type [Customer / Subscriber] and Gender [Male / Female / Unknown] and Age of rider.</a:t>
            </a:r>
          </a:p>
          <a:p>
            <a:endParaRPr lang="en-US" dirty="0"/>
          </a:p>
          <a:p>
            <a:r>
              <a:rPr lang="en-US" dirty="0"/>
              <a:t>Notable characteristics :</a:t>
            </a:r>
          </a:p>
          <a:p>
            <a:endParaRPr lang="en-US" dirty="0"/>
          </a:p>
          <a:p>
            <a:pPr marL="285750" indent="-285750">
              <a:buFont typeface="Arial" panose="020B0604020202020204" pitchFamily="34" charset="0"/>
              <a:buChar char="•"/>
            </a:pPr>
            <a:r>
              <a:rPr lang="en-US" dirty="0"/>
              <a:t>The majority of the ridership are Subscribers to the program, making up 89% of the ridership. Customers are are assumed to be non-subscribers and hence explains poor data characteristics for that group. The majority of the Customers are identified as "Unknown" gender, and also make up the majority of "Unknown" gender across all riders. Recommend attention to information gathering mechanisms for non-subscribers.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Likewise for Birth Year, the majority of Customers have birth year of 1969, which assumed to indicate the information was not provided. There is also significant number of Subscribers with Birth Year of 1969, recommend effort to formally identify this value as indicative of no data or to collect the correct information from the Subscribers.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majority of riders are between the ages 25 to 40.</a:t>
            </a:r>
          </a:p>
        </p:txBody>
      </p:sp>
    </p:spTree>
    <p:extLst>
      <p:ext uri="{BB962C8B-B14F-4D97-AF65-F5344CB8AC3E}">
        <p14:creationId xmlns:p14="http://schemas.microsoft.com/office/powerpoint/2010/main" val="4863774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slide26">
            <a:extLst>
              <a:ext uri="{FF2B5EF4-FFF2-40B4-BE49-F238E27FC236}">
                <a16:creationId xmlns:a16="http://schemas.microsoft.com/office/drawing/2014/main" id="{44B8129A-BE91-4384-BCD5-38CB792DE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675" y="323850"/>
            <a:ext cx="6724650" cy="62103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2">
            <a:extLst>
              <a:ext uri="{FF2B5EF4-FFF2-40B4-BE49-F238E27FC236}">
                <a16:creationId xmlns:a16="http://schemas.microsoft.com/office/drawing/2014/main" id="{91C00CB9-927D-4DE5-8694-E7E5C0959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E279-FD44-D14C-8CE4-DB8285F4BECA}"/>
              </a:ext>
            </a:extLst>
          </p:cNvPr>
          <p:cNvSpPr>
            <a:spLocks noGrp="1"/>
          </p:cNvSpPr>
          <p:nvPr>
            <p:ph type="title"/>
          </p:nvPr>
        </p:nvSpPr>
        <p:spPr>
          <a:xfrm>
            <a:off x="838200" y="365126"/>
            <a:ext cx="10515600" cy="641872"/>
          </a:xfrm>
        </p:spPr>
        <p:txBody>
          <a:bodyPr>
            <a:normAutofit/>
          </a:bodyPr>
          <a:lstStyle/>
          <a:p>
            <a:r>
              <a:rPr lang="en-US" sz="3200" dirty="0">
                <a:latin typeface="+mn-lt"/>
              </a:rPr>
              <a:t>Usage Dashboard</a:t>
            </a:r>
          </a:p>
        </p:txBody>
      </p:sp>
      <p:sp>
        <p:nvSpPr>
          <p:cNvPr id="3" name="TextBox 2">
            <a:extLst>
              <a:ext uri="{FF2B5EF4-FFF2-40B4-BE49-F238E27FC236}">
                <a16:creationId xmlns:a16="http://schemas.microsoft.com/office/drawing/2014/main" id="{B5BB575A-DF23-9943-A2D1-EDDC37BCCFB6}"/>
              </a:ext>
            </a:extLst>
          </p:cNvPr>
          <p:cNvSpPr txBox="1"/>
          <p:nvPr/>
        </p:nvSpPr>
        <p:spPr>
          <a:xfrm>
            <a:off x="925975" y="1435262"/>
            <a:ext cx="9919504" cy="2862322"/>
          </a:xfrm>
          <a:prstGeom prst="rect">
            <a:avLst/>
          </a:prstGeom>
          <a:noFill/>
        </p:spPr>
        <p:txBody>
          <a:bodyPr wrap="square" rtlCol="0">
            <a:spAutoFit/>
          </a:bodyPr>
          <a:lstStyle/>
          <a:p>
            <a:r>
              <a:rPr lang="en-US" dirty="0"/>
              <a:t>This dashboard provides and overview of the system usage by time of day and time duration of each trip. Data is broken out by User Type [Customer / Subscriber] and Gender [Male / Female / Unknown].</a:t>
            </a:r>
          </a:p>
          <a:p>
            <a:endParaRPr lang="en-US" dirty="0"/>
          </a:p>
          <a:p>
            <a:r>
              <a:rPr lang="en-US" dirty="0"/>
              <a:t>Notable characteristics :</a:t>
            </a:r>
          </a:p>
          <a:p>
            <a:endParaRPr lang="en-US" dirty="0"/>
          </a:p>
          <a:p>
            <a:pPr marL="285750" indent="-285750">
              <a:buFont typeface="Arial" panose="020B0604020202020204" pitchFamily="34" charset="0"/>
              <a:buChar char="•"/>
            </a:pPr>
            <a:r>
              <a:rPr lang="en-US" dirty="0"/>
              <a:t>The majority of trips are in daylight hours.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trip duration is fairly consistent, independent of time of day, with exception of an anomaly for the hours between 3:00 and 4:00am. This is speculated to be maintenance related, where bike may be taken offline for upkeep and repair</a:t>
            </a:r>
          </a:p>
        </p:txBody>
      </p:sp>
    </p:spTree>
    <p:extLst>
      <p:ext uri="{BB962C8B-B14F-4D97-AF65-F5344CB8AC3E}">
        <p14:creationId xmlns:p14="http://schemas.microsoft.com/office/powerpoint/2010/main" val="1110446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a:extLst>
              <a:ext uri="{FF2B5EF4-FFF2-40B4-BE49-F238E27FC236}">
                <a16:creationId xmlns:a16="http://schemas.microsoft.com/office/drawing/2014/main" id="{D6CA3B08-8581-4A56-AE07-1575A7BB18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199" y="0"/>
            <a:ext cx="8229600"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E279-FD44-D14C-8CE4-DB8285F4BECA}"/>
              </a:ext>
            </a:extLst>
          </p:cNvPr>
          <p:cNvSpPr>
            <a:spLocks noGrp="1"/>
          </p:cNvSpPr>
          <p:nvPr>
            <p:ph type="title"/>
          </p:nvPr>
        </p:nvSpPr>
        <p:spPr>
          <a:xfrm>
            <a:off x="838200" y="365126"/>
            <a:ext cx="10515600" cy="641872"/>
          </a:xfrm>
        </p:spPr>
        <p:txBody>
          <a:bodyPr>
            <a:normAutofit/>
          </a:bodyPr>
          <a:lstStyle/>
          <a:p>
            <a:r>
              <a:rPr lang="en-US" sz="3200" dirty="0">
                <a:latin typeface="+mn-lt"/>
              </a:rPr>
              <a:t>Station Dashboard</a:t>
            </a:r>
          </a:p>
        </p:txBody>
      </p:sp>
      <p:sp>
        <p:nvSpPr>
          <p:cNvPr id="3" name="TextBox 2">
            <a:extLst>
              <a:ext uri="{FF2B5EF4-FFF2-40B4-BE49-F238E27FC236}">
                <a16:creationId xmlns:a16="http://schemas.microsoft.com/office/drawing/2014/main" id="{B5BB575A-DF23-9943-A2D1-EDDC37BCCFB6}"/>
              </a:ext>
            </a:extLst>
          </p:cNvPr>
          <p:cNvSpPr txBox="1"/>
          <p:nvPr/>
        </p:nvSpPr>
        <p:spPr>
          <a:xfrm>
            <a:off x="925975" y="1435262"/>
            <a:ext cx="9919504" cy="2862322"/>
          </a:xfrm>
          <a:prstGeom prst="rect">
            <a:avLst/>
          </a:prstGeom>
          <a:noFill/>
        </p:spPr>
        <p:txBody>
          <a:bodyPr wrap="square" rtlCol="0">
            <a:spAutoFit/>
          </a:bodyPr>
          <a:lstStyle/>
          <a:p>
            <a:r>
              <a:rPr lang="en-US" dirty="0"/>
              <a:t>This dashboard provides view of the most utilized and least utilized stations for starting and ending a trip.</a:t>
            </a:r>
          </a:p>
          <a:p>
            <a:endParaRPr lang="en-US" dirty="0"/>
          </a:p>
          <a:p>
            <a:r>
              <a:rPr lang="en-US" dirty="0"/>
              <a:t>Notable observations :</a:t>
            </a:r>
          </a:p>
          <a:p>
            <a:endParaRPr lang="en-US" dirty="0"/>
          </a:p>
          <a:p>
            <a:pPr marL="285750" indent="-285750">
              <a:buFont typeface="Arial" panose="020B0604020202020204" pitchFamily="34" charset="0"/>
              <a:buChar char="•"/>
            </a:pPr>
            <a:r>
              <a:rPr lang="en-US" dirty="0"/>
              <a:t>Very bottom ranked stations appear to be maintenance related, although this information is to excluded from the datasets. The fact that that there are very few, indicates for the most part, the maintenance related trips are being exclude from the data, but some still appear.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For low rank stations that are not maintenance related, recommend to reevaluate their utility.</a:t>
            </a:r>
          </a:p>
        </p:txBody>
      </p:sp>
    </p:spTree>
    <p:extLst>
      <p:ext uri="{BB962C8B-B14F-4D97-AF65-F5344CB8AC3E}">
        <p14:creationId xmlns:p14="http://schemas.microsoft.com/office/powerpoint/2010/main" val="4000620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lide4">
            <a:extLst>
              <a:ext uri="{FF2B5EF4-FFF2-40B4-BE49-F238E27FC236}">
                <a16:creationId xmlns:a16="http://schemas.microsoft.com/office/drawing/2014/main" id="{F637BD72-FF0D-4734-A993-613C121696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199" y="0"/>
            <a:ext cx="8229600" cy="6858000"/>
          </a:xfrm>
          <a:prstGeom prst="rect">
            <a:avLst/>
          </a:prstGeom>
        </p:spPr>
      </p:pic>
    </p:spTree>
    <p:extLst>
      <p:ext uri="{BB962C8B-B14F-4D97-AF65-F5344CB8AC3E}">
        <p14:creationId xmlns:p14="http://schemas.microsoft.com/office/powerpoint/2010/main" val="95992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E279-FD44-D14C-8CE4-DB8285F4BECA}"/>
              </a:ext>
            </a:extLst>
          </p:cNvPr>
          <p:cNvSpPr>
            <a:spLocks noGrp="1"/>
          </p:cNvSpPr>
          <p:nvPr>
            <p:ph type="title"/>
          </p:nvPr>
        </p:nvSpPr>
        <p:spPr>
          <a:xfrm>
            <a:off x="838200" y="365126"/>
            <a:ext cx="10515600" cy="641872"/>
          </a:xfrm>
        </p:spPr>
        <p:txBody>
          <a:bodyPr>
            <a:normAutofit/>
          </a:bodyPr>
          <a:lstStyle/>
          <a:p>
            <a:r>
              <a:rPr lang="en-US" sz="3200" dirty="0">
                <a:latin typeface="+mn-lt"/>
              </a:rPr>
              <a:t>Station Maps</a:t>
            </a:r>
          </a:p>
        </p:txBody>
      </p:sp>
      <p:sp>
        <p:nvSpPr>
          <p:cNvPr id="3" name="TextBox 2">
            <a:extLst>
              <a:ext uri="{FF2B5EF4-FFF2-40B4-BE49-F238E27FC236}">
                <a16:creationId xmlns:a16="http://schemas.microsoft.com/office/drawing/2014/main" id="{B5BB575A-DF23-9943-A2D1-EDDC37BCCFB6}"/>
              </a:ext>
            </a:extLst>
          </p:cNvPr>
          <p:cNvSpPr txBox="1"/>
          <p:nvPr/>
        </p:nvSpPr>
        <p:spPr>
          <a:xfrm>
            <a:off x="925975" y="1435262"/>
            <a:ext cx="9919504" cy="1200329"/>
          </a:xfrm>
          <a:prstGeom prst="rect">
            <a:avLst/>
          </a:prstGeom>
          <a:noFill/>
        </p:spPr>
        <p:txBody>
          <a:bodyPr wrap="square" rtlCol="0">
            <a:spAutoFit/>
          </a:bodyPr>
          <a:lstStyle/>
          <a:p>
            <a:r>
              <a:rPr lang="en-US" dirty="0"/>
              <a:t>Two maps are provided as geographical overview of the station usage. Stations are indicate by circles whose size and color indicate number of trips. The first map is view of station/trips for 2018, the second map is view of station/trips by month. The view the monthly information, use the "Month" dialog box to select a month or use &gt; button to animated view from January to December 2018.</a:t>
            </a:r>
          </a:p>
        </p:txBody>
      </p:sp>
    </p:spTree>
    <p:extLst>
      <p:ext uri="{BB962C8B-B14F-4D97-AF65-F5344CB8AC3E}">
        <p14:creationId xmlns:p14="http://schemas.microsoft.com/office/powerpoint/2010/main" val="1315328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698</Words>
  <Application>Microsoft Macintosh PowerPoint</Application>
  <PresentationFormat>Widescreen</PresentationFormat>
  <Paragraphs>38</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CitiBike_Tableau </vt:lpstr>
      <vt:lpstr>SETUP</vt:lpstr>
      <vt:lpstr>Ridership Dashboard</vt:lpstr>
      <vt:lpstr>PowerPoint Presentation</vt:lpstr>
      <vt:lpstr>Usage Dashboard</vt:lpstr>
      <vt:lpstr>PowerPoint Presentation</vt:lpstr>
      <vt:lpstr>Station Dashboard</vt:lpstr>
      <vt:lpstr>PowerPoint Presentation</vt:lpstr>
      <vt:lpstr>Station Maps</vt:lpstr>
      <vt:lpstr>PowerPoint Presentation</vt:lpstr>
      <vt:lpstr>PowerPoint Presentation</vt:lpstr>
      <vt:lpstr>Worksheets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CitiBike_Tableau </dc:title>
  <dc:creator/>
  <cp:lastModifiedBy>Mark Flynn</cp:lastModifiedBy>
  <cp:revision>3</cp:revision>
  <dcterms:created xsi:type="dcterms:W3CDTF">2018-08-15T22:40:47Z</dcterms:created>
  <dcterms:modified xsi:type="dcterms:W3CDTF">2019-04-14T01:29:38Z</dcterms:modified>
</cp:coreProperties>
</file>